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302" r:id="rId5"/>
    <p:sldId id="288" r:id="rId6"/>
    <p:sldId id="292" r:id="rId7"/>
    <p:sldId id="289" r:id="rId8"/>
    <p:sldId id="290" r:id="rId9"/>
    <p:sldId id="319" r:id="rId10"/>
    <p:sldId id="320" r:id="rId11"/>
    <p:sldId id="293" r:id="rId12"/>
    <p:sldId id="272" r:id="rId13"/>
    <p:sldId id="303" r:id="rId14"/>
    <p:sldId id="273" r:id="rId15"/>
    <p:sldId id="282" r:id="rId16"/>
    <p:sldId id="306" r:id="rId17"/>
    <p:sldId id="321" r:id="rId18"/>
    <p:sldId id="322" r:id="rId19"/>
    <p:sldId id="305" r:id="rId20"/>
    <p:sldId id="323" r:id="rId21"/>
    <p:sldId id="324" r:id="rId22"/>
    <p:sldId id="325" r:id="rId23"/>
    <p:sldId id="326" r:id="rId24"/>
    <p:sldId id="327" r:id="rId25"/>
    <p:sldId id="275" r:id="rId26"/>
    <p:sldId id="294" r:id="rId27"/>
    <p:sldId id="301" r:id="rId28"/>
    <p:sldId id="295" r:id="rId29"/>
    <p:sldId id="328" r:id="rId30"/>
    <p:sldId id="329" r:id="rId31"/>
    <p:sldId id="296" r:id="rId32"/>
    <p:sldId id="274" r:id="rId33"/>
    <p:sldId id="298" r:id="rId34"/>
    <p:sldId id="299" r:id="rId35"/>
    <p:sldId id="300" r:id="rId36"/>
    <p:sldId id="318" r:id="rId37"/>
    <p:sldId id="281" r:id="rId38"/>
    <p:sldId id="279" r:id="rId39"/>
  </p:sldIdLst>
  <p:sldSz cx="9144000" cy="6858000" type="screen4x3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3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96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0808-C5AC-4A9D-AFEE-3880EF9E5A93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ADBB-EC2A-42C7-BFAB-EAABAE1EC6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 userDrawn="1"/>
        </p:nvGrpSpPr>
        <p:grpSpPr>
          <a:xfrm>
            <a:off x="8686800" y="5867400"/>
            <a:ext cx="457200" cy="990600"/>
            <a:chOff x="8686800" y="5867400"/>
            <a:chExt cx="457200" cy="990600"/>
          </a:xfrm>
        </p:grpSpPr>
        <p:sp>
          <p:nvSpPr>
            <p:cNvPr id="10" name="Rectangle 9"/>
            <p:cNvSpPr/>
            <p:nvPr/>
          </p:nvSpPr>
          <p:spPr>
            <a:xfrm>
              <a:off x="8686800" y="6324600"/>
              <a:ext cx="152400" cy="5334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839200" y="6096000"/>
              <a:ext cx="1524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991600" y="5867400"/>
              <a:ext cx="152400" cy="9906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  <a:defRPr/>
            </a:lvl1pPr>
            <a:lvl2pPr marL="7429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―"/>
              <a:defRPr/>
            </a:lvl2pPr>
            <a:lvl3pPr marL="1143000" indent="-2286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  <a:defRPr/>
            </a:lvl3pPr>
            <a:lvl4pPr marL="1600200" indent="-2286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0808-C5AC-4A9D-AFEE-3880EF9E5A93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ADBB-EC2A-42C7-BFAB-EAABAE1EC6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 userDrawn="1"/>
        </p:nvGrpSpPr>
        <p:grpSpPr>
          <a:xfrm>
            <a:off x="8686800" y="5867400"/>
            <a:ext cx="457200" cy="990600"/>
            <a:chOff x="8686800" y="5867400"/>
            <a:chExt cx="457200" cy="990600"/>
          </a:xfrm>
        </p:grpSpPr>
        <p:sp>
          <p:nvSpPr>
            <p:cNvPr id="10" name="Rectangle 9"/>
            <p:cNvSpPr/>
            <p:nvPr/>
          </p:nvSpPr>
          <p:spPr>
            <a:xfrm>
              <a:off x="8686800" y="6324600"/>
              <a:ext cx="152400" cy="5334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839200" y="6096000"/>
              <a:ext cx="1524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991600" y="5867400"/>
              <a:ext cx="152400" cy="9906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E0808-C5AC-4A9D-AFEE-3880EF9E5A93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8ADBB-EC2A-42C7-BFAB-EAABAE1EC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gif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://www.clker.com/clipart-erfew-ughih-iuyiu.html" TargetMode="External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://www.clker.com/clipart-erfew-ughih-iuyiu.html" TargetMode="External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Rkamp@kampconsultingsolutio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8686800" y="5867400"/>
            <a:ext cx="457200" cy="990600"/>
            <a:chOff x="8686800" y="5867400"/>
            <a:chExt cx="457200" cy="990600"/>
          </a:xfrm>
        </p:grpSpPr>
        <p:sp>
          <p:nvSpPr>
            <p:cNvPr id="4" name="Rectangle 3"/>
            <p:cNvSpPr/>
            <p:nvPr/>
          </p:nvSpPr>
          <p:spPr>
            <a:xfrm>
              <a:off x="8686800" y="6324600"/>
              <a:ext cx="152400" cy="5334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39200" y="6096000"/>
              <a:ext cx="1524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991600" y="5867400"/>
              <a:ext cx="152400" cy="9906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01" y="5971047"/>
            <a:ext cx="1721299" cy="744853"/>
          </a:xfrm>
          <a:prstGeom prst="rect">
            <a:avLst/>
          </a:prstGeom>
        </p:spPr>
      </p:pic>
      <p:pic>
        <p:nvPicPr>
          <p:cNvPr id="13" name="Picture 12" descr="http://www.ctpublicpension.com/about/Images/CPPF1/LOGOCPPFOLD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19200"/>
            <a:ext cx="5655990" cy="1605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http://www.monaghantownship.com/Halloween-clip-art-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276600"/>
            <a:ext cx="2057400" cy="1820800"/>
          </a:xfrm>
          <a:prstGeom prst="rect">
            <a:avLst/>
          </a:prstGeom>
          <a:noFill/>
        </p:spPr>
      </p:pic>
      <p:pic>
        <p:nvPicPr>
          <p:cNvPr id="26628" name="Picture 4" descr="Trick Or Treat Bag Clip 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7483647" y="-1400175"/>
            <a:ext cx="2600325" cy="2838450"/>
          </a:xfrm>
          <a:prstGeom prst="rect">
            <a:avLst/>
          </a:prstGeom>
          <a:noFill/>
        </p:spPr>
      </p:pic>
      <p:pic>
        <p:nvPicPr>
          <p:cNvPr id="26630" name="Picture 6" descr="Trick Or Treat Bag Clip 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7483647" y="-1400175"/>
            <a:ext cx="2600325" cy="2838450"/>
          </a:xfrm>
          <a:prstGeom prst="rect">
            <a:avLst/>
          </a:prstGeom>
          <a:noFill/>
        </p:spPr>
      </p:pic>
      <p:pic>
        <p:nvPicPr>
          <p:cNvPr id="26632" name="Picture 8" descr="Trick Or Treat Bag Clip 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7483647" y="-1400175"/>
            <a:ext cx="2600325" cy="2838450"/>
          </a:xfrm>
          <a:prstGeom prst="rect">
            <a:avLst/>
          </a:prstGeom>
          <a:noFill/>
        </p:spPr>
      </p:pic>
      <p:pic>
        <p:nvPicPr>
          <p:cNvPr id="26634" name="Picture 10" descr="Trick Or Treat Bag Clip 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7483647" y="-1400175"/>
            <a:ext cx="2600325" cy="2838450"/>
          </a:xfrm>
          <a:prstGeom prst="rect">
            <a:avLst/>
          </a:prstGeom>
          <a:noFill/>
        </p:spPr>
      </p:pic>
      <p:pic>
        <p:nvPicPr>
          <p:cNvPr id="26636" name="Picture 12" descr="http://img.tooeletoday.com/wp-content/uploads/2012/09/trick-or-trea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3086100"/>
            <a:ext cx="2171700" cy="21717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743023" y="3657600"/>
            <a:ext cx="3517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Defined Benefit</a:t>
            </a:r>
          </a:p>
          <a:p>
            <a:pPr algn="ctr"/>
            <a:r>
              <a:rPr lang="en-US" sz="4000" b="1" dirty="0" smtClean="0"/>
              <a:t>Plans</a:t>
            </a:r>
            <a:endParaRPr lang="en-US" sz="4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229600" y="3436203"/>
            <a:ext cx="622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…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Discussion Topics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371600" y="1143000"/>
            <a:ext cx="7162799" cy="443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Firm Introduction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DB Plan Existence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History of U. S. Retirement Plans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Public Pension Plans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Retirement Concerns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Impact on Plan Sponsors / Participants 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Back to Basics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New Game Plan</a:t>
            </a: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Key Takeaways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Kamp Consulting Solutions, LLC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6961" y="1524000"/>
            <a:ext cx="8042276" cy="3352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chemeClr val="tx2"/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Principals have more than 130 years of direct investment, asset consulting and plan sponsor experience</a:t>
            </a:r>
          </a:p>
          <a:p>
            <a:pPr marL="342900" indent="-342900" algn="l">
              <a:buClr>
                <a:schemeClr val="tx2"/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Asset consulting is our only business</a:t>
            </a:r>
          </a:p>
          <a:p>
            <a:pPr marL="342900" indent="-342900" algn="l">
              <a:buClr>
                <a:schemeClr val="tx2"/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Unique understanding of the asset / liability relationship</a:t>
            </a:r>
          </a:p>
          <a:p>
            <a:pPr marL="342900" indent="-342900" algn="l">
              <a:buClr>
                <a:schemeClr val="tx2"/>
              </a:buClr>
              <a:buFont typeface="Calibri" panose="020F0502020204030204" pitchFamily="34" charset="0"/>
              <a:buChar char="●"/>
            </a:pPr>
            <a:r>
              <a:rPr lang="en-US" sz="2800" dirty="0" smtClean="0">
                <a:solidFill>
                  <a:schemeClr val="tx1"/>
                </a:solidFill>
              </a:rPr>
              <a:t>100</a:t>
            </a:r>
            <a:r>
              <a:rPr lang="en-US" sz="2800" dirty="0">
                <a:solidFill>
                  <a:schemeClr val="tx1"/>
                </a:solidFill>
              </a:rPr>
              <a:t>% employee-owned</a:t>
            </a:r>
          </a:p>
          <a:p>
            <a:pPr algn="l">
              <a:buClr>
                <a:schemeClr val="tx2"/>
              </a:buClr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9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647700"/>
          </a:xfrm>
        </p:spPr>
        <p:txBody>
          <a:bodyPr>
            <a:normAutofit/>
          </a:bodyPr>
          <a:lstStyle/>
          <a:p>
            <a:r>
              <a:rPr lang="en-US" dirty="0" smtClean="0"/>
              <a:t>Why Do Defined Benefit Plans Exist?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purpose for providing a retirement plan is to achieve </a:t>
            </a:r>
            <a:r>
              <a:rPr lang="en-US" sz="2800" dirty="0" smtClean="0"/>
              <a:t>key stakeholder </a:t>
            </a:r>
            <a:r>
              <a:rPr lang="en-US" sz="2800" dirty="0"/>
              <a:t>objectives. Who are the stakeholders in </a:t>
            </a:r>
            <a:r>
              <a:rPr lang="en-US" sz="2800" dirty="0" smtClean="0"/>
              <a:t>public pension </a:t>
            </a:r>
            <a:r>
              <a:rPr lang="en-US" sz="2800" dirty="0"/>
              <a:t>plans?</a:t>
            </a:r>
          </a:p>
          <a:p>
            <a:r>
              <a:rPr lang="en-US" sz="2800" dirty="0" smtClean="0"/>
              <a:t>Employers</a:t>
            </a:r>
            <a:r>
              <a:rPr lang="en-US" sz="2800" dirty="0"/>
              <a:t>, who seek to attract and retain </a:t>
            </a:r>
            <a:r>
              <a:rPr lang="en-US" sz="2800" dirty="0" smtClean="0"/>
              <a:t>qualified workers </a:t>
            </a:r>
            <a:r>
              <a:rPr lang="en-US" sz="2800" dirty="0"/>
              <a:t>needed to perform essential public services</a:t>
            </a:r>
          </a:p>
          <a:p>
            <a:r>
              <a:rPr lang="en-US" sz="2800" dirty="0" smtClean="0"/>
              <a:t>Taxpayers</a:t>
            </a:r>
            <a:r>
              <a:rPr lang="en-US" sz="2800" dirty="0"/>
              <a:t>, who seek the provision of public services at </a:t>
            </a:r>
            <a:r>
              <a:rPr lang="en-US" sz="2800" dirty="0" smtClean="0"/>
              <a:t>a cost </a:t>
            </a:r>
            <a:r>
              <a:rPr lang="en-US" sz="2800" dirty="0"/>
              <a:t>that is fair and reasonably stable and predictable</a:t>
            </a:r>
          </a:p>
          <a:p>
            <a:r>
              <a:rPr lang="en-US" sz="2800" dirty="0" smtClean="0"/>
              <a:t>Employees</a:t>
            </a:r>
            <a:r>
              <a:rPr lang="en-US" sz="2800" dirty="0"/>
              <a:t>, who seek compensation that is competitive </a:t>
            </a:r>
            <a:r>
              <a:rPr lang="en-US" sz="2800" dirty="0" smtClean="0"/>
              <a:t>and a </a:t>
            </a:r>
            <a:r>
              <a:rPr lang="en-US" sz="2800" dirty="0"/>
              <a:t>retirement benefit that promotes retirement security</a:t>
            </a:r>
          </a:p>
        </p:txBody>
      </p:sp>
    </p:spTree>
    <p:extLst>
      <p:ext uri="{BB962C8B-B14F-4D97-AF65-F5344CB8AC3E}">
        <p14:creationId xmlns:p14="http://schemas.microsoft.com/office/powerpoint/2010/main" val="344577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647700"/>
          </a:xfrm>
        </p:spPr>
        <p:txBody>
          <a:bodyPr>
            <a:normAutofit/>
          </a:bodyPr>
          <a:lstStyle/>
          <a:p>
            <a:r>
              <a:rPr lang="en-US" dirty="0" smtClean="0"/>
              <a:t>History of U. S. Retirement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In 1717, </a:t>
            </a:r>
            <a:r>
              <a:rPr lang="en-US" sz="2800" dirty="0"/>
              <a:t>The Presbyterian Church creates a Fund for Pious Uses to provide for retired ministers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In 1889, American Express Company launches the first private pension plan in the U.S.</a:t>
            </a:r>
          </a:p>
          <a:p>
            <a:r>
              <a:rPr lang="en-US" sz="2800" dirty="0" smtClean="0"/>
              <a:t>There are 421 private plans launched by 1929, including GE, AT&amp;T, Goodyear, Kodak and US Steel and by 1970, 46% of private workers are covered by a DB plan.</a:t>
            </a:r>
          </a:p>
          <a:p>
            <a:r>
              <a:rPr lang="en-US" sz="2800" dirty="0" smtClean="0"/>
              <a:t>Today, we’ve witnessed a dramatic reduction in the use of defined benefit plans, and &lt;20% of private sector is now covered by a DB plan.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73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876300"/>
          </a:xfrm>
        </p:spPr>
        <p:txBody>
          <a:bodyPr>
            <a:normAutofit/>
          </a:bodyPr>
          <a:lstStyle/>
          <a:p>
            <a:r>
              <a:rPr lang="en-US" dirty="0" smtClean="0"/>
              <a:t>History of U. S. Retirement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Public funds started with various promises made to veterans of the Revolutionary War</a:t>
            </a:r>
          </a:p>
          <a:p>
            <a:r>
              <a:rPr lang="en-US" dirty="0" smtClean="0"/>
              <a:t>Civil War veterans enjoyed more extensive benefits</a:t>
            </a:r>
          </a:p>
          <a:p>
            <a:r>
              <a:rPr lang="en-US" dirty="0" smtClean="0"/>
              <a:t>Public plans expanded greatly by state and local governments during the progressive era of the late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Civil service retirement system created in 1920 to cover civilian employees in the federal government</a:t>
            </a:r>
          </a:p>
          <a:p>
            <a:r>
              <a:rPr lang="en-US" dirty="0" smtClean="0"/>
              <a:t>Replaced by federal employee retirement system in 1987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4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Important Legislative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Revenue Acts of 1921, 1926 and 1928 – impacted tax treatment of contributions into plans</a:t>
            </a:r>
          </a:p>
          <a:p>
            <a:r>
              <a:rPr lang="en-US" dirty="0" smtClean="0"/>
              <a:t>In 1935, the Social Security Act is signed by FDR</a:t>
            </a:r>
          </a:p>
          <a:p>
            <a:r>
              <a:rPr lang="en-US" dirty="0" smtClean="0"/>
              <a:t>Revenue Act of 1938 made pension trusts irrevocable</a:t>
            </a:r>
          </a:p>
          <a:p>
            <a:r>
              <a:rPr lang="en-US" dirty="0" smtClean="0"/>
              <a:t>1947, the Labor-Management Relations Act (aka “Taft-Hartley” Act), establishes operation of plans administered jointly</a:t>
            </a:r>
          </a:p>
          <a:p>
            <a:r>
              <a:rPr lang="en-US" dirty="0" smtClean="0"/>
              <a:t>Welfare and Pension Plan Disclosure Act of 1958 limits fiduciary abuse</a:t>
            </a:r>
          </a:p>
          <a:p>
            <a:pPr lvl="1"/>
            <a:r>
              <a:rPr lang="en-US" dirty="0" smtClean="0"/>
              <a:t>In 1962 this plan is amended to shift responsibility for protection of plan assets to the federal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Important Legislative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4297363"/>
          </a:xfrm>
        </p:spPr>
        <p:txBody>
          <a:bodyPr>
            <a:noAutofit/>
          </a:bodyPr>
          <a:lstStyle/>
          <a:p>
            <a:r>
              <a:rPr lang="en-US" sz="2800" dirty="0" smtClean="0"/>
              <a:t>Employee Retirement Income Security Act of 1974 was enacted was designed to secure benefits</a:t>
            </a:r>
          </a:p>
          <a:p>
            <a:r>
              <a:rPr lang="en-US" sz="2800" dirty="0" smtClean="0"/>
              <a:t>The Revenue Act of 1978 established Qualified deferred compensation plans (401(k))</a:t>
            </a:r>
          </a:p>
          <a:p>
            <a:r>
              <a:rPr lang="en-US" sz="2800" dirty="0" smtClean="0"/>
              <a:t>The Economic Recovery Act of 1981 raised contribution limits on IRAs and Keogh plans</a:t>
            </a:r>
          </a:p>
          <a:p>
            <a:r>
              <a:rPr lang="en-US" sz="2800" dirty="0" smtClean="0"/>
              <a:t>Tax Reform Act of 1986 established faster vesting schedules, changed rules for the integration of pension plans with Social Security and mandated broader coverage of rank-and-file employees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038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Public Sector Workforce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26720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A public employee is almost twice as likely to have a college degree than a private sector worker</a:t>
            </a:r>
          </a:p>
          <a:p>
            <a:pPr lvl="0"/>
            <a:r>
              <a:rPr lang="en-US" sz="2400" dirty="0"/>
              <a:t>More public employees work in professions that involve physical risk: law enforcement, firefighting, corrections, hazardous materials</a:t>
            </a:r>
          </a:p>
          <a:p>
            <a:pPr lvl="0"/>
            <a:r>
              <a:rPr lang="en-US" sz="2400" dirty="0"/>
              <a:t>Many public sector positions are career-oriented, such as education, finance, and public safety</a:t>
            </a:r>
          </a:p>
          <a:p>
            <a:pPr lvl="0"/>
            <a:r>
              <a:rPr lang="en-US" sz="2400" dirty="0"/>
              <a:t>Public sector worker median tenure is 7.0 years, compared </a:t>
            </a:r>
            <a:r>
              <a:rPr lang="en-US" sz="2400" dirty="0" smtClean="0"/>
              <a:t>to 3.5 </a:t>
            </a:r>
            <a:r>
              <a:rPr lang="en-US" sz="2400" dirty="0"/>
              <a:t>for the private </a:t>
            </a:r>
            <a:r>
              <a:rPr lang="en-US" sz="2400" dirty="0" smtClean="0"/>
              <a:t>sector</a:t>
            </a:r>
            <a:endParaRPr lang="en-US" sz="22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179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Public Plan Elements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297180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Mandatory participation</a:t>
            </a:r>
          </a:p>
          <a:p>
            <a:pPr lvl="0"/>
            <a:r>
              <a:rPr lang="en-US" sz="2400" dirty="0"/>
              <a:t>Employee-employer cost sharing</a:t>
            </a:r>
          </a:p>
          <a:p>
            <a:pPr lvl="0"/>
            <a:r>
              <a:rPr lang="en-US" sz="2400" dirty="0"/>
              <a:t>Assets that are pooled and professionally invested</a:t>
            </a:r>
          </a:p>
          <a:p>
            <a:pPr lvl="0"/>
            <a:r>
              <a:rPr lang="en-US" sz="2400" dirty="0"/>
              <a:t>A benefit that cannot be </a:t>
            </a:r>
            <a:r>
              <a:rPr lang="en-US" sz="2400" dirty="0" smtClean="0"/>
              <a:t>outlived</a:t>
            </a:r>
          </a:p>
          <a:p>
            <a:pPr lvl="0"/>
            <a:endParaRPr lang="en-US" sz="2400" dirty="0"/>
          </a:p>
          <a:p>
            <a:pPr marL="0" indent="0">
              <a:buNone/>
            </a:pPr>
            <a:r>
              <a:rPr lang="en-US" sz="2400" b="1" i="1" dirty="0" smtClean="0">
                <a:solidFill>
                  <a:srgbClr val="0070C0"/>
                </a:solidFill>
              </a:rPr>
              <a:t>   These </a:t>
            </a:r>
            <a:r>
              <a:rPr lang="en-US" sz="2400" b="1" i="1" dirty="0">
                <a:solidFill>
                  <a:srgbClr val="0070C0"/>
                </a:solidFill>
              </a:rPr>
              <a:t>features promote retirement income </a:t>
            </a:r>
            <a:r>
              <a:rPr lang="en-US" sz="2400" b="1" i="1" dirty="0" smtClean="0">
                <a:solidFill>
                  <a:srgbClr val="0070C0"/>
                </a:solidFill>
              </a:rPr>
              <a:t>security</a:t>
            </a:r>
            <a:r>
              <a:rPr lang="en-US" sz="2400" dirty="0">
                <a:solidFill>
                  <a:srgbClr val="0070C0"/>
                </a:solidFill>
              </a:rPr>
              <a:t/>
            </a:r>
            <a:br>
              <a:rPr lang="en-US" sz="2400" dirty="0">
                <a:solidFill>
                  <a:srgbClr val="0070C0"/>
                </a:solidFill>
              </a:rPr>
            </a:b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21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876300"/>
          </a:xfrm>
        </p:spPr>
        <p:txBody>
          <a:bodyPr>
            <a:normAutofit/>
          </a:bodyPr>
          <a:lstStyle/>
          <a:p>
            <a:r>
              <a:rPr lang="en-US" dirty="0" smtClean="0"/>
              <a:t>Public Pension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Each of the 50 states have at least one retirement system for employees</a:t>
            </a:r>
          </a:p>
          <a:p>
            <a:r>
              <a:rPr lang="en-US" sz="2800" dirty="0" smtClean="0"/>
              <a:t>5.1 million full time and part time state level government employees covered</a:t>
            </a:r>
          </a:p>
          <a:p>
            <a:r>
              <a:rPr lang="en-US" sz="2800" dirty="0" smtClean="0"/>
              <a:t>13.2 million local government employees covered</a:t>
            </a:r>
          </a:p>
          <a:p>
            <a:r>
              <a:rPr lang="en-US" sz="2800" dirty="0" smtClean="0"/>
              <a:t>Connecticut has roughly </a:t>
            </a:r>
            <a:r>
              <a:rPr lang="en-US" sz="2800" dirty="0" smtClean="0">
                <a:solidFill>
                  <a:srgbClr val="000000"/>
                </a:solidFill>
              </a:rPr>
              <a:t>187,000 FTE public positions*</a:t>
            </a:r>
          </a:p>
          <a:p>
            <a:pPr marL="0" indent="0">
              <a:buNone/>
            </a:pPr>
            <a:endParaRPr lang="en-US" sz="2800" dirty="0"/>
          </a:p>
          <a:p>
            <a:pPr>
              <a:buNone/>
            </a:pPr>
            <a:r>
              <a:rPr lang="en-US" sz="1600" dirty="0" smtClean="0"/>
              <a:t>*US Census Bureau, March 2009 payroll data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79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Public Pensions:  Key Statistics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1219201"/>
            <a:ext cx="8382000" cy="2971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800" dirty="0" smtClean="0"/>
              <a:t>DB plans </a:t>
            </a:r>
            <a:r>
              <a:rPr lang="en-US" sz="2800" dirty="0"/>
              <a:t>for </a:t>
            </a:r>
            <a:r>
              <a:rPr lang="en-US" sz="2800" dirty="0" smtClean="0"/>
              <a:t>state and local government employees in </a:t>
            </a:r>
            <a:r>
              <a:rPr lang="en-US" sz="2800" dirty="0"/>
              <a:t>the U.S</a:t>
            </a:r>
            <a:r>
              <a:rPr lang="en-US" sz="2800" dirty="0" smtClean="0"/>
              <a:t>.</a:t>
            </a:r>
            <a:endParaRPr lang="en-US" sz="2800" dirty="0"/>
          </a:p>
          <a:p>
            <a:pPr lvl="2"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$</a:t>
            </a:r>
            <a:r>
              <a:rPr lang="en-US" sz="2800" dirty="0"/>
              <a:t>3.0 trillion in assets</a:t>
            </a:r>
          </a:p>
          <a:p>
            <a:pPr lvl="2"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18 </a:t>
            </a:r>
            <a:r>
              <a:rPr lang="en-US" sz="2800" dirty="0"/>
              <a:t>million active (working) participants</a:t>
            </a:r>
          </a:p>
          <a:p>
            <a:pPr lvl="2"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</a:t>
            </a:r>
            <a:r>
              <a:rPr lang="en-US" sz="2800" dirty="0"/>
              <a:t>12+ percent of the nation’s workforce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000" dirty="0" smtClean="0"/>
              <a:t>US </a:t>
            </a:r>
            <a:r>
              <a:rPr lang="en-US" sz="2000" dirty="0"/>
              <a:t>Census </a:t>
            </a:r>
            <a:r>
              <a:rPr lang="en-US" sz="2000" dirty="0" smtClean="0"/>
              <a:t>Bureau, Public </a:t>
            </a:r>
            <a:r>
              <a:rPr lang="en-US" sz="2000" dirty="0"/>
              <a:t>Fund Survey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Public Pensions:  Key Statistics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1219201"/>
            <a:ext cx="8229600" cy="4038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8 million </a:t>
            </a:r>
            <a:r>
              <a:rPr lang="en-US" sz="2800" dirty="0"/>
              <a:t>retirees and their survivors receive </a:t>
            </a:r>
            <a:r>
              <a:rPr lang="en-US" sz="2800" dirty="0" smtClean="0"/>
              <a:t>$</a:t>
            </a:r>
            <a:r>
              <a:rPr lang="en-US" sz="2800" dirty="0"/>
              <a:t>200 </a:t>
            </a:r>
            <a:r>
              <a:rPr lang="en-US" sz="2800" dirty="0" smtClean="0"/>
              <a:t> </a:t>
            </a:r>
          </a:p>
          <a:p>
            <a:pPr>
              <a:buClr>
                <a:schemeClr val="tx2"/>
              </a:buClr>
            </a:pPr>
            <a:r>
              <a:rPr lang="en-US" sz="2800" dirty="0" smtClean="0"/>
              <a:t>    billion </a:t>
            </a:r>
            <a:r>
              <a:rPr lang="en-US" sz="2800" dirty="0"/>
              <a:t>annually</a:t>
            </a:r>
          </a:p>
          <a:p>
            <a:pPr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85</a:t>
            </a:r>
            <a:r>
              <a:rPr lang="en-US" sz="2800" dirty="0"/>
              <a:t>%+ of state and local government workers </a:t>
            </a:r>
            <a:endParaRPr lang="en-US" sz="2800" dirty="0" smtClean="0"/>
          </a:p>
          <a:p>
            <a:pPr>
              <a:buClr>
                <a:schemeClr val="tx2"/>
              </a:buClr>
            </a:pPr>
            <a:r>
              <a:rPr lang="en-US" sz="2800" dirty="0" smtClean="0"/>
              <a:t>    participate </a:t>
            </a:r>
            <a:r>
              <a:rPr lang="en-US" sz="2800" dirty="0"/>
              <a:t>in </a:t>
            </a:r>
            <a:r>
              <a:rPr lang="en-US" sz="2800" dirty="0" smtClean="0"/>
              <a:t>an employer-sponsored </a:t>
            </a:r>
            <a:r>
              <a:rPr lang="en-US" sz="2800" dirty="0"/>
              <a:t>pension plan</a:t>
            </a:r>
          </a:p>
          <a:p>
            <a:pPr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Of </a:t>
            </a:r>
            <a:r>
              <a:rPr lang="en-US" sz="2800" dirty="0"/>
              <a:t>2,500+ public retirement systems, the largest 75 </a:t>
            </a:r>
            <a:endParaRPr lang="en-US" sz="2800" dirty="0" smtClean="0"/>
          </a:p>
          <a:p>
            <a:pPr>
              <a:buClr>
                <a:schemeClr val="tx2"/>
              </a:buClr>
            </a:pPr>
            <a:r>
              <a:rPr lang="en-US" sz="2800" dirty="0" smtClean="0"/>
              <a:t>    account </a:t>
            </a:r>
            <a:r>
              <a:rPr lang="en-US" sz="2800" dirty="0"/>
              <a:t>for </a:t>
            </a:r>
            <a:r>
              <a:rPr lang="en-US" sz="2800" dirty="0" smtClean="0"/>
              <a:t>80% of </a:t>
            </a:r>
            <a:r>
              <a:rPr lang="en-US" sz="2800" dirty="0"/>
              <a:t>assets and members</a:t>
            </a:r>
          </a:p>
          <a:p>
            <a:pPr>
              <a:buClr>
                <a:schemeClr val="tx2"/>
              </a:buClr>
              <a:buFont typeface="Arial" pitchFamily="34" charset="0"/>
              <a:buChar char="●"/>
            </a:pPr>
            <a:r>
              <a:rPr lang="en-US" sz="2800" dirty="0" smtClean="0"/>
              <a:t> Aggregate </a:t>
            </a:r>
            <a:r>
              <a:rPr lang="en-US" sz="2800" dirty="0"/>
              <a:t>funding level = </a:t>
            </a:r>
            <a:r>
              <a:rPr lang="en-US" sz="2800" dirty="0" smtClean="0"/>
              <a:t>77%</a:t>
            </a:r>
          </a:p>
          <a:p>
            <a:pPr>
              <a:buClr>
                <a:schemeClr val="tx2"/>
              </a:buClr>
              <a:buFont typeface="Arial" pitchFamily="34" charset="0"/>
              <a:buChar char="●"/>
            </a:pPr>
            <a:endParaRPr lang="en-US" sz="2800" dirty="0" smtClean="0"/>
          </a:p>
          <a:p>
            <a:pPr>
              <a:buClr>
                <a:schemeClr val="tx2"/>
              </a:buClr>
            </a:pPr>
            <a:r>
              <a:rPr lang="en-US" sz="2000" dirty="0" smtClean="0"/>
              <a:t> </a:t>
            </a:r>
            <a:r>
              <a:rPr lang="en-US" sz="2000" dirty="0"/>
              <a:t>US Census </a:t>
            </a:r>
            <a:r>
              <a:rPr lang="en-US" sz="2000" dirty="0" smtClean="0"/>
              <a:t>Bureau, Public </a:t>
            </a:r>
            <a:r>
              <a:rPr lang="en-US" sz="2000" dirty="0"/>
              <a:t>Fund Survey</a:t>
            </a:r>
          </a:p>
        </p:txBody>
      </p:sp>
    </p:spTree>
    <p:extLst>
      <p:ext uri="{BB962C8B-B14F-4D97-AF65-F5344CB8AC3E}">
        <p14:creationId xmlns:p14="http://schemas.microsoft.com/office/powerpoint/2010/main" val="3492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The Looming Retirement Crisis?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Content Placeholder 3" descr="NE_Colorado_Supercel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5" b="9545"/>
          <a:stretch>
            <a:fillRect/>
          </a:stretch>
        </p:blipFill>
        <p:spPr>
          <a:xfrm>
            <a:off x="1828800" y="1295400"/>
            <a:ext cx="5395475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6" y="228600"/>
            <a:ext cx="9131744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smtClean="0"/>
              <a:t>Pension Contribution Spending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04800" y="1327969"/>
            <a:ext cx="8610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dirty="0" smtClean="0">
                <a:solidFill>
                  <a:schemeClr val="tx1"/>
                </a:solidFill>
              </a:rPr>
              <a:t>State/ </a:t>
            </a:r>
            <a:r>
              <a:rPr lang="en-US" sz="3800" dirty="0">
                <a:solidFill>
                  <a:schemeClr val="tx1"/>
                </a:solidFill>
              </a:rPr>
              <a:t>local governments contribute $86 billion annually </a:t>
            </a:r>
            <a:r>
              <a:rPr lang="en-US" sz="3800" dirty="0" smtClean="0">
                <a:solidFill>
                  <a:schemeClr val="tx1"/>
                </a:solidFill>
              </a:rPr>
              <a:t>to public </a:t>
            </a:r>
            <a:r>
              <a:rPr lang="en-US" sz="3800" dirty="0">
                <a:solidFill>
                  <a:schemeClr val="tx1"/>
                </a:solidFill>
              </a:rPr>
              <a:t>employee </a:t>
            </a:r>
            <a:r>
              <a:rPr lang="en-US" sz="3800" dirty="0" smtClean="0">
                <a:solidFill>
                  <a:schemeClr val="tx1"/>
                </a:solidFill>
              </a:rPr>
              <a:t>pensions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sz="3800" dirty="0" smtClean="0">
                <a:solidFill>
                  <a:schemeClr val="tx1"/>
                </a:solidFill>
              </a:rPr>
              <a:t> Employees </a:t>
            </a:r>
            <a:r>
              <a:rPr lang="en-US" sz="3800" dirty="0">
                <a:solidFill>
                  <a:schemeClr val="tx1"/>
                </a:solidFill>
              </a:rPr>
              <a:t>contribute $40 billion </a:t>
            </a:r>
            <a:r>
              <a:rPr lang="en-US" sz="3800" dirty="0" smtClean="0">
                <a:solidFill>
                  <a:schemeClr val="tx1"/>
                </a:solidFill>
              </a:rPr>
              <a:t>annually</a:t>
            </a:r>
            <a:endParaRPr lang="en-US" sz="3800" dirty="0">
              <a:solidFill>
                <a:schemeClr val="tx1"/>
              </a:solidFill>
            </a:endParaRP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sz="3800" dirty="0" smtClean="0">
                <a:solidFill>
                  <a:schemeClr val="tx1"/>
                </a:solidFill>
              </a:rPr>
              <a:t> In 2012, </a:t>
            </a:r>
            <a:r>
              <a:rPr lang="en-US" sz="3800" dirty="0">
                <a:solidFill>
                  <a:schemeClr val="tx1"/>
                </a:solidFill>
              </a:rPr>
              <a:t>of everything </a:t>
            </a:r>
            <a:r>
              <a:rPr lang="en-US" sz="3800" dirty="0" smtClean="0">
                <a:solidFill>
                  <a:schemeClr val="tx1"/>
                </a:solidFill>
              </a:rPr>
              <a:t>state/local </a:t>
            </a:r>
            <a:r>
              <a:rPr lang="en-US" sz="3800" dirty="0">
                <a:solidFill>
                  <a:schemeClr val="tx1"/>
                </a:solidFill>
              </a:rPr>
              <a:t>governments spent, </a:t>
            </a:r>
            <a:r>
              <a:rPr lang="en-US" sz="3800" dirty="0" smtClean="0">
                <a:solidFill>
                  <a:schemeClr val="tx1"/>
                </a:solidFill>
              </a:rPr>
              <a:t>10% was  </a:t>
            </a:r>
          </a:p>
          <a:p>
            <a:pPr algn="l">
              <a:buClr>
                <a:schemeClr val="tx2"/>
              </a:buClr>
            </a:pPr>
            <a:r>
              <a:rPr lang="en-US" sz="3800" dirty="0" smtClean="0">
                <a:solidFill>
                  <a:schemeClr val="tx1"/>
                </a:solidFill>
              </a:rPr>
              <a:t>    spent </a:t>
            </a:r>
            <a:r>
              <a:rPr lang="en-US" sz="3800" dirty="0">
                <a:solidFill>
                  <a:schemeClr val="tx1"/>
                </a:solidFill>
              </a:rPr>
              <a:t>on public employee pension </a:t>
            </a:r>
            <a:r>
              <a:rPr lang="en-US" sz="3800" dirty="0" smtClean="0">
                <a:solidFill>
                  <a:schemeClr val="tx1"/>
                </a:solidFill>
              </a:rPr>
              <a:t>contributions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sz="3800" dirty="0" smtClean="0">
                <a:solidFill>
                  <a:schemeClr val="tx1"/>
                </a:solidFill>
              </a:rPr>
              <a:t> This </a:t>
            </a:r>
            <a:r>
              <a:rPr lang="en-US" sz="3800" dirty="0">
                <a:solidFill>
                  <a:schemeClr val="tx1"/>
                </a:solidFill>
              </a:rPr>
              <a:t>is </a:t>
            </a:r>
            <a:r>
              <a:rPr lang="en-US" sz="3800" dirty="0" smtClean="0">
                <a:solidFill>
                  <a:schemeClr val="tx1"/>
                </a:solidFill>
              </a:rPr>
              <a:t>up from 7.5% in 2007</a:t>
            </a:r>
            <a:endParaRPr lang="en-US" sz="3800" dirty="0">
              <a:solidFill>
                <a:schemeClr val="tx1"/>
              </a:solidFill>
            </a:endParaRP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sz="3800" dirty="0" smtClean="0">
                <a:solidFill>
                  <a:schemeClr val="tx1"/>
                </a:solidFill>
              </a:rPr>
              <a:t> Should </a:t>
            </a:r>
            <a:r>
              <a:rPr lang="en-US" sz="3800" dirty="0">
                <a:solidFill>
                  <a:schemeClr val="tx1"/>
                </a:solidFill>
              </a:rPr>
              <a:t>and will be higher in many states and </a:t>
            </a:r>
            <a:r>
              <a:rPr lang="en-US" sz="3800" dirty="0" smtClean="0">
                <a:solidFill>
                  <a:schemeClr val="tx1"/>
                </a:solidFill>
              </a:rPr>
              <a:t>cities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smtClean="0">
                <a:solidFill>
                  <a:schemeClr val="tx1"/>
                </a:solidFill>
              </a:rPr>
              <a:t>Of the 250 largest US cities, more than ½ still have reserves less than 2007 </a:t>
            </a:r>
          </a:p>
          <a:p>
            <a:pPr algn="l">
              <a:buClr>
                <a:schemeClr val="tx2"/>
              </a:buClr>
            </a:pP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smtClean="0">
                <a:solidFill>
                  <a:schemeClr val="tx1"/>
                </a:solidFill>
              </a:rPr>
              <a:t>   levels</a:t>
            </a:r>
            <a:endParaRPr lang="en-US" sz="3800" dirty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US </a:t>
            </a:r>
            <a:r>
              <a:rPr lang="en-US" dirty="0">
                <a:solidFill>
                  <a:schemeClr val="tx1"/>
                </a:solidFill>
              </a:rPr>
              <a:t>Census Bureau, Center for Retirement Research, </a:t>
            </a:r>
            <a:r>
              <a:rPr lang="en-US" dirty="0" smtClean="0">
                <a:solidFill>
                  <a:schemeClr val="tx1"/>
                </a:solidFill>
              </a:rPr>
              <a:t>NASRA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Wall Street Journal and Merritt Research Services, LLC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98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-27296" y="296840"/>
            <a:ext cx="9131744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 smtClean="0"/>
              <a:t>Public Pensions: Unfunded Liabilities/Growing Costs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1327969"/>
            <a:ext cx="83820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Failure to pay required contributions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Establishment of benefits without ensuring a sustainable</a:t>
            </a:r>
          </a:p>
          <a:p>
            <a:pPr algn="l"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funding </a:t>
            </a:r>
            <a:r>
              <a:rPr lang="en-US" dirty="0">
                <a:solidFill>
                  <a:schemeClr val="tx1"/>
                </a:solidFill>
              </a:rPr>
              <a:t>source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Failure </a:t>
            </a:r>
            <a:r>
              <a:rPr lang="en-US" dirty="0">
                <a:solidFill>
                  <a:schemeClr val="tx1"/>
                </a:solidFill>
              </a:rPr>
              <a:t>to manage liabilities, such as through costly benefit</a:t>
            </a:r>
          </a:p>
          <a:p>
            <a:pPr algn="l"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provisions</a:t>
            </a:r>
            <a:endParaRPr lang="en-US" dirty="0">
              <a:solidFill>
                <a:schemeClr val="tx1"/>
              </a:solidFill>
            </a:endParaRP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Failure </a:t>
            </a:r>
            <a:r>
              <a:rPr lang="en-US" dirty="0">
                <a:solidFill>
                  <a:schemeClr val="tx1"/>
                </a:solidFill>
              </a:rPr>
              <a:t>to maintain appropriate actuarial assumptions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Investment losses since 2000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All of these factors except the investment losses are within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the control </a:t>
            </a:r>
            <a:r>
              <a:rPr lang="en-US" dirty="0">
                <a:solidFill>
                  <a:schemeClr val="tx1"/>
                </a:solidFill>
              </a:rPr>
              <a:t>of the plan sponsor or employer</a:t>
            </a:r>
          </a:p>
          <a:p>
            <a:pPr algn="l"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Plans </a:t>
            </a:r>
            <a:r>
              <a:rPr lang="en-US" dirty="0">
                <a:solidFill>
                  <a:schemeClr val="tx1"/>
                </a:solidFill>
              </a:rPr>
              <a:t>that have avoided these factors are in good condition</a:t>
            </a:r>
          </a:p>
        </p:txBody>
      </p:sp>
    </p:spTree>
    <p:extLst>
      <p:ext uri="{BB962C8B-B14F-4D97-AF65-F5344CB8AC3E}">
        <p14:creationId xmlns:p14="http://schemas.microsoft.com/office/powerpoint/2010/main" val="3178510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6" y="228600"/>
            <a:ext cx="8903143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How Agencies Deal with Lower Revenues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For public employees:</a:t>
            </a:r>
          </a:p>
          <a:p>
            <a:pPr lvl="0"/>
            <a:r>
              <a:rPr lang="en-US" sz="2400" dirty="0"/>
              <a:t>Furloughs, layoffs and attrition</a:t>
            </a:r>
          </a:p>
          <a:p>
            <a:pPr lvl="0"/>
            <a:r>
              <a:rPr lang="en-US" sz="2400" dirty="0"/>
              <a:t>The state and local government workforce is 3.5 percent below its peak level in September 2008</a:t>
            </a:r>
          </a:p>
          <a:p>
            <a:pPr lvl="1"/>
            <a:r>
              <a:rPr lang="en-US" sz="2000" dirty="0" smtClean="0"/>
              <a:t> &gt;</a:t>
            </a:r>
            <a:r>
              <a:rPr lang="en-US" sz="2000" dirty="0"/>
              <a:t>600,000 jobs</a:t>
            </a:r>
          </a:p>
          <a:p>
            <a:pPr lvl="0"/>
            <a:r>
              <a:rPr lang="en-US" sz="2400" dirty="0"/>
              <a:t>Salary cuts and stagnant salary growth</a:t>
            </a:r>
          </a:p>
          <a:p>
            <a:pPr lvl="0"/>
            <a:r>
              <a:rPr lang="en-US" sz="2400" dirty="0"/>
              <a:t>Employees are paying a larger share of the cost of pensions and other </a:t>
            </a:r>
            <a:r>
              <a:rPr lang="en-US" sz="2400" dirty="0" smtClean="0"/>
              <a:t>benefits</a:t>
            </a:r>
          </a:p>
          <a:p>
            <a:pPr lvl="0"/>
            <a:r>
              <a:rPr lang="en-US" sz="2400" dirty="0" smtClean="0"/>
              <a:t>One if 5 cities reduced pension benefits in 2013 fiscal year*</a:t>
            </a:r>
          </a:p>
          <a:p>
            <a:pPr lvl="0"/>
            <a:endParaRPr lang="en-US" sz="2400" dirty="0"/>
          </a:p>
          <a:p>
            <a:pPr marL="0" lvl="0" indent="0">
              <a:buNone/>
            </a:pPr>
            <a:r>
              <a:rPr lang="en-US" sz="1600" dirty="0" smtClean="0"/>
              <a:t>* Wall Street Journal and Merritt Research Services, LLC</a:t>
            </a:r>
            <a:endParaRPr lang="en-US" sz="1600" dirty="0"/>
          </a:p>
          <a:p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832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Response to Higher Pension Costs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267200"/>
          </a:xfrm>
        </p:spPr>
        <p:txBody>
          <a:bodyPr>
            <a:noAutofit/>
          </a:bodyPr>
          <a:lstStyle/>
          <a:p>
            <a:r>
              <a:rPr lang="en-US" sz="2400" dirty="0"/>
              <a:t>Since 2009, 42 states have made changes to their pension benefits, required employee contributions, or </a:t>
            </a:r>
            <a:r>
              <a:rPr lang="en-US" sz="2400" dirty="0" smtClean="0"/>
              <a:t>both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45" y="2269172"/>
            <a:ext cx="5151755" cy="314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083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6" y="304800"/>
            <a:ext cx="903861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Causes for Concern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1327969"/>
            <a:ext cx="83820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Three or four legged retirement stool is now a one       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legged high-wire act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Today, fewer than 20% of the U.S. private sector 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workforce participates in a defined benefit plan, down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from  more than 46% in the 1970’s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Today, more than 40% of the private sector workforce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are now in DC plans, which provide their only retirement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income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 Today, Social Security, personal savings and home equity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are inadequate to effectively make up for the lack of a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en-US" dirty="0" smtClean="0">
                <a:solidFill>
                  <a:schemeClr val="tx1"/>
                </a:solidFill>
              </a:rPr>
              <a:t>    steady retirement income provided by DB plans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82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Recent </a:t>
            </a:r>
            <a:r>
              <a:rPr lang="en-US" dirty="0" smtClean="0"/>
              <a:t>Reforms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038600"/>
          </a:xfrm>
        </p:spPr>
        <p:txBody>
          <a:bodyPr>
            <a:noAutofit/>
          </a:bodyPr>
          <a:lstStyle/>
          <a:p>
            <a:pPr lvl="0"/>
            <a:r>
              <a:rPr lang="en-US" sz="1800" dirty="0"/>
              <a:t>According to the National Conference of State Legislatures, </a:t>
            </a:r>
            <a:r>
              <a:rPr lang="en-US" sz="1800" dirty="0" smtClean="0"/>
              <a:t>since 2009, </a:t>
            </a:r>
            <a:r>
              <a:rPr lang="en-US" sz="1800" dirty="0"/>
              <a:t>an “unprecedented” number of states made changes to their pension plans</a:t>
            </a:r>
          </a:p>
          <a:p>
            <a:pPr lvl="0"/>
            <a:r>
              <a:rPr lang="en-US" sz="1800" dirty="0" smtClean="0"/>
              <a:t>Reforms </a:t>
            </a:r>
            <a:r>
              <a:rPr lang="en-US" sz="1800" dirty="0"/>
              <a:t>vary by groups affected:</a:t>
            </a:r>
          </a:p>
          <a:p>
            <a:pPr lvl="1"/>
            <a:r>
              <a:rPr lang="en-US" sz="1400" dirty="0"/>
              <a:t>New hires only</a:t>
            </a:r>
          </a:p>
          <a:p>
            <a:pPr lvl="1"/>
            <a:r>
              <a:rPr lang="en-US" sz="1400" dirty="0"/>
              <a:t>Current active members</a:t>
            </a:r>
          </a:p>
          <a:p>
            <a:pPr lvl="1"/>
            <a:r>
              <a:rPr lang="en-US" sz="1400" dirty="0"/>
              <a:t>Current retired members</a:t>
            </a:r>
          </a:p>
          <a:p>
            <a:pPr lvl="0"/>
            <a:r>
              <a:rPr lang="en-US" sz="1800" dirty="0"/>
              <a:t>Most common changes: higher retirement age; more required years of service; longer vesting periods; higher employee contributions; elimination of employee non-contributory plans</a:t>
            </a:r>
          </a:p>
          <a:p>
            <a:pPr lvl="0"/>
            <a:r>
              <a:rPr lang="en-US" sz="1800" dirty="0"/>
              <a:t>Notable changes: increased retirement eligibility criteria for current actives; reduced, postponed, or eliminated COLA for current </a:t>
            </a:r>
            <a:r>
              <a:rPr lang="en-US" sz="1800" dirty="0" smtClean="0"/>
              <a:t>retirees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1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Notable State System Changes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396240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In 2010, three states—CO, MN, SD—modified COLA provisions for current retired members</a:t>
            </a:r>
          </a:p>
          <a:p>
            <a:pPr lvl="0"/>
            <a:r>
              <a:rPr lang="en-US" sz="2400" dirty="0"/>
              <a:t>Nine more states reduced COLA </a:t>
            </a:r>
            <a:r>
              <a:rPr lang="en-US" sz="2400" dirty="0" smtClean="0"/>
              <a:t>provisions in 2011</a:t>
            </a:r>
            <a:endParaRPr lang="en-US" sz="2400" dirty="0"/>
          </a:p>
          <a:p>
            <a:pPr lvl="1"/>
            <a:r>
              <a:rPr lang="en-US" sz="2000" dirty="0" smtClean="0"/>
              <a:t> Three —</a:t>
            </a:r>
            <a:r>
              <a:rPr lang="en-US" sz="2000" dirty="0"/>
              <a:t>ME, NJ, OK—affected existing retired members</a:t>
            </a:r>
          </a:p>
          <a:p>
            <a:pPr lvl="0"/>
            <a:r>
              <a:rPr lang="en-US" sz="2400" dirty="0"/>
              <a:t>At least 15 states raised employee contribution rates, some affecting existing participants</a:t>
            </a:r>
          </a:p>
          <a:p>
            <a:pPr lvl="0"/>
            <a:r>
              <a:rPr lang="en-US" sz="2400" dirty="0"/>
              <a:t>Other changes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Longer </a:t>
            </a:r>
            <a:r>
              <a:rPr lang="en-US" sz="2000" dirty="0"/>
              <a:t>final average salary periods, more restrictive return-to-work policies, anti-spiking </a:t>
            </a:r>
            <a:r>
              <a:rPr lang="en-US" sz="2000" dirty="0" smtClean="0"/>
              <a:t>provisions</a:t>
            </a: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949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Hybrid Plans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267200"/>
          </a:xfrm>
        </p:spPr>
        <p:txBody>
          <a:bodyPr>
            <a:noAutofit/>
          </a:bodyPr>
          <a:lstStyle/>
          <a:p>
            <a:pPr lvl="0"/>
            <a:r>
              <a:rPr lang="en-US" sz="2000" dirty="0" smtClean="0"/>
              <a:t>Nebraska </a:t>
            </a:r>
            <a:r>
              <a:rPr lang="en-US" sz="2000" dirty="0"/>
              <a:t>provides a cash balance to its state and county workers, as do the Texas municipal and county &amp; district plans</a:t>
            </a:r>
          </a:p>
          <a:p>
            <a:pPr lvl="1"/>
            <a:r>
              <a:rPr lang="en-US" sz="2000" dirty="0" smtClean="0"/>
              <a:t>Plans </a:t>
            </a:r>
            <a:r>
              <a:rPr lang="en-US" sz="2000" dirty="0"/>
              <a:t>are in solid </a:t>
            </a:r>
            <a:r>
              <a:rPr lang="en-US" sz="2000" dirty="0" smtClean="0"/>
              <a:t>funding condition</a:t>
            </a:r>
          </a:p>
          <a:p>
            <a:pPr lvl="0"/>
            <a:r>
              <a:rPr lang="en-US" sz="2000" dirty="0"/>
              <a:t>Combination DB/DC plans, featuring a reduced DB component combined with a DC plan</a:t>
            </a:r>
          </a:p>
          <a:p>
            <a:pPr lvl="1"/>
            <a:r>
              <a:rPr lang="en-US" sz="2000" dirty="0"/>
              <a:t>Georgia</a:t>
            </a:r>
          </a:p>
          <a:p>
            <a:pPr lvl="1"/>
            <a:r>
              <a:rPr lang="en-US" sz="2000" dirty="0"/>
              <a:t>Indiana</a:t>
            </a:r>
          </a:p>
          <a:p>
            <a:pPr lvl="1"/>
            <a:r>
              <a:rPr lang="en-US" sz="2000" dirty="0"/>
              <a:t>Michigan</a:t>
            </a:r>
          </a:p>
          <a:p>
            <a:pPr lvl="1"/>
            <a:r>
              <a:rPr lang="en-US" sz="2000" dirty="0"/>
              <a:t>Ohio</a:t>
            </a:r>
          </a:p>
          <a:p>
            <a:pPr lvl="1"/>
            <a:r>
              <a:rPr lang="en-US" sz="2000" dirty="0"/>
              <a:t>Oregon</a:t>
            </a:r>
          </a:p>
          <a:p>
            <a:pPr lvl="1"/>
            <a:r>
              <a:rPr lang="en-US" sz="2000" dirty="0"/>
              <a:t>Utah</a:t>
            </a:r>
          </a:p>
          <a:p>
            <a:pPr lvl="1"/>
            <a:r>
              <a:rPr lang="en-US" sz="2000" dirty="0"/>
              <a:t>Washington</a:t>
            </a:r>
          </a:p>
          <a:p>
            <a:pPr lvl="0"/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82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6" y="228600"/>
            <a:ext cx="8903144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Employer Challenges with DC Only Offerings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143000"/>
            <a:ext cx="8042276" cy="441960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Loss of a human resources management tool</a:t>
            </a:r>
          </a:p>
          <a:p>
            <a:pPr lvl="0"/>
            <a:r>
              <a:rPr lang="en-US" sz="2400" dirty="0"/>
              <a:t>A pension plan is particularly helpful for retaining qualified workers needed to perform essential public services</a:t>
            </a:r>
          </a:p>
          <a:p>
            <a:pPr lvl="0"/>
            <a:r>
              <a:rPr lang="en-US" sz="2400" dirty="0"/>
              <a:t>Retention is key for certain groups: teachers, law enforcement personnel, and members of other career-oriented groups</a:t>
            </a:r>
          </a:p>
          <a:p>
            <a:pPr lvl="0"/>
            <a:r>
              <a:rPr lang="en-US" sz="2400" dirty="0"/>
              <a:t>A pension plan promotes the human resources management objective of orderly turnover, i.e., retirement, or ability to retire, at an appropriate age</a:t>
            </a:r>
          </a:p>
          <a:p>
            <a:pPr lvl="0"/>
            <a:r>
              <a:rPr lang="en-US" sz="2400" dirty="0"/>
              <a:t>Orderly turnover facilitates workforce management objectives and can </a:t>
            </a:r>
            <a:r>
              <a:rPr lang="en-US" sz="2400" dirty="0" smtClean="0"/>
              <a:t>modify salary growth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699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Experience with DC Only Public Plans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042276" cy="4495800"/>
          </a:xfrm>
        </p:spPr>
        <p:txBody>
          <a:bodyPr>
            <a:noAutofit/>
          </a:bodyPr>
          <a:lstStyle/>
          <a:p>
            <a:pPr lvl="0"/>
            <a:r>
              <a:rPr lang="en-US" sz="2000" dirty="0"/>
              <a:t>Nebraska found that its defined contribution plan for state and county workers was resulting in workers reaching retirement financially unprepared</a:t>
            </a:r>
          </a:p>
          <a:p>
            <a:pPr lvl="1"/>
            <a:r>
              <a:rPr lang="en-US" sz="2000" dirty="0"/>
              <a:t>Switched to a cash balance plan in 2003</a:t>
            </a:r>
          </a:p>
          <a:p>
            <a:pPr lvl="0"/>
            <a:r>
              <a:rPr lang="en-US" sz="2000" dirty="0"/>
              <a:t>West Virginia switched its teachers to a DC plan in 1993, then back to the pension plan in 2005</a:t>
            </a:r>
          </a:p>
          <a:p>
            <a:pPr lvl="1"/>
            <a:r>
              <a:rPr lang="en-US" sz="2000" dirty="0"/>
              <a:t>Experience with a DC plan went badly</a:t>
            </a:r>
          </a:p>
          <a:p>
            <a:pPr lvl="0"/>
            <a:r>
              <a:rPr lang="en-US" sz="2000" dirty="0"/>
              <a:t>Michigan state workers hired since 1997 have only a DC plan</a:t>
            </a:r>
          </a:p>
          <a:p>
            <a:pPr lvl="1"/>
            <a:r>
              <a:rPr lang="en-US" sz="2000" dirty="0"/>
              <a:t>DB plan cost has risen </a:t>
            </a:r>
            <a:r>
              <a:rPr lang="en-US" sz="2000" dirty="0" smtClean="0"/>
              <a:t>to 17 </a:t>
            </a:r>
            <a:r>
              <a:rPr lang="en-US" sz="2000" dirty="0"/>
              <a:t>percent of pay to amortize the UAL</a:t>
            </a:r>
          </a:p>
          <a:p>
            <a:pPr lvl="1"/>
            <a:r>
              <a:rPr lang="en-US" sz="2000" dirty="0"/>
              <a:t>The state is saving solely because of low participation in the new DC plan</a:t>
            </a:r>
          </a:p>
          <a:p>
            <a:pPr lvl="0"/>
            <a:r>
              <a:rPr lang="en-US" sz="2000" dirty="0"/>
              <a:t>Alaska closed its pensions to all new hires in 2006</a:t>
            </a:r>
          </a:p>
          <a:p>
            <a:pPr lvl="1"/>
            <a:r>
              <a:rPr lang="en-US" sz="2000" dirty="0"/>
              <a:t>DB plan cost has risen sharply </a:t>
            </a:r>
            <a:r>
              <a:rPr lang="en-US" sz="2000" dirty="0" smtClean="0"/>
              <a:t>since</a:t>
            </a: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345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2256" y="304800"/>
            <a:ext cx="9131743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Participant Feedback                          EBRI Survey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2" name="Picture 8" descr="Real Estate High Rise Buildings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7483647" y="-1397000"/>
            <a:ext cx="2628900" cy="2847975"/>
          </a:xfrm>
          <a:prstGeom prst="rect">
            <a:avLst/>
          </a:prstGeom>
          <a:noFill/>
        </p:spPr>
      </p:pic>
      <p:pic>
        <p:nvPicPr>
          <p:cNvPr id="1034" name="Picture 10" descr="Real Estate High Rise Buildings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7483647" y="-1397000"/>
            <a:ext cx="2628900" cy="2847975"/>
          </a:xfrm>
          <a:prstGeom prst="rect">
            <a:avLst/>
          </a:prstGeom>
          <a:noFill/>
        </p:spPr>
      </p:pic>
      <p:pic>
        <p:nvPicPr>
          <p:cNvPr id="1044" name="Picture 20" descr="Glossy Globe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7483647" y="-1404938"/>
            <a:ext cx="2857500" cy="2857501"/>
          </a:xfrm>
          <a:prstGeom prst="rect">
            <a:avLst/>
          </a:prstGeom>
          <a:noFill/>
        </p:spPr>
      </p:pic>
      <p:pic>
        <p:nvPicPr>
          <p:cNvPr id="1046" name="Picture 22" descr="Erfew Ughih Iuyiu Clip Art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7483647" y="-466725"/>
            <a:ext cx="952500" cy="904875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28600" y="1161395"/>
            <a:ext cx="8305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Arial" pitchFamily="34" charset="0"/>
              </a:rPr>
              <a:t>Overall, how confident are you that you (and your spouse) will have enough money to live comfortably throughout your retirement years?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000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2013,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51%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of active workers responded that they are very or somewhat confident about having enough money.  This is down from the 70% peak that was achieved in 2007…just before the market crash of 2008.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Arial" pitchFamily="34" charset="0"/>
              </a:rPr>
              <a:t>Overall, how confident are you that you will have enough money to take care of your basic expenses during retirement?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2013,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70%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of active workers responded that they were very or somewhat confident about covering basic expenses, down from the 82% peak reading in 2007.  Not surprisingly, the presence of debt reduced the workers’ retirement confidence.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Participant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Dilemma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://generalmobileblog.info/wp-content/uploads/2012/08/spring06section5_cartoo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46555"/>
            <a:ext cx="4573356" cy="352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0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12256" y="304800"/>
            <a:ext cx="9131743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Participant Feedback                          EBRI Survey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2" name="Picture 8" descr="Real Estate High Rise Buildings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7483647" y="-1397000"/>
            <a:ext cx="2628900" cy="2847975"/>
          </a:xfrm>
          <a:prstGeom prst="rect">
            <a:avLst/>
          </a:prstGeom>
          <a:noFill/>
        </p:spPr>
      </p:pic>
      <p:pic>
        <p:nvPicPr>
          <p:cNvPr id="1034" name="Picture 10" descr="Real Estate High Rise Buildings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7483647" y="-1397000"/>
            <a:ext cx="2628900" cy="2847975"/>
          </a:xfrm>
          <a:prstGeom prst="rect">
            <a:avLst/>
          </a:prstGeom>
          <a:noFill/>
        </p:spPr>
      </p:pic>
      <p:pic>
        <p:nvPicPr>
          <p:cNvPr id="1044" name="Picture 20" descr="Glossy Globe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7483647" y="-1404938"/>
            <a:ext cx="2857500" cy="2857501"/>
          </a:xfrm>
          <a:prstGeom prst="rect">
            <a:avLst/>
          </a:prstGeom>
          <a:noFill/>
        </p:spPr>
      </p:pic>
      <p:pic>
        <p:nvPicPr>
          <p:cNvPr id="1046" name="Picture 22" descr="Erfew Ughih Iuyiu Clip Art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7483647" y="-466725"/>
            <a:ext cx="952500" cy="904875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28600" y="1295400"/>
            <a:ext cx="8305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000" b="1" dirty="0" smtClean="0">
                <a:solidFill>
                  <a:srgbClr val="0070C0"/>
                </a:solidFill>
              </a:rPr>
              <a:t>Are you (and/or your spouse) currently saving for retirement?</a:t>
            </a:r>
          </a:p>
          <a:p>
            <a:pPr lvl="0"/>
            <a:endParaRPr lang="en-US" sz="2000" b="1" i="1" dirty="0" smtClean="0"/>
          </a:p>
          <a:p>
            <a:pPr lvl="0"/>
            <a:r>
              <a:rPr lang="en-US" sz="2000" b="1" i="1" dirty="0" smtClean="0"/>
              <a:t>57%</a:t>
            </a:r>
            <a:r>
              <a:rPr lang="en-US" sz="2000" dirty="0" smtClean="0"/>
              <a:t> of active workers responded that they are saving, down from a peak of 65% in 2009.  However, the question to ask - are they saving enough?  Do future retirees truly understand what there annual needs will be and how those might change over time?</a:t>
            </a:r>
          </a:p>
          <a:p>
            <a:r>
              <a:rPr lang="en-US" sz="2000" dirty="0" smtClean="0"/>
              <a:t> </a:t>
            </a:r>
          </a:p>
          <a:p>
            <a:pPr lvl="0"/>
            <a:r>
              <a:rPr lang="en-US" sz="2000" b="1" dirty="0" smtClean="0">
                <a:solidFill>
                  <a:srgbClr val="0070C0"/>
                </a:solidFill>
              </a:rPr>
              <a:t>In total, about how much money would you (and your spouse) currently have in savings and investments, not including your primary residence?</a:t>
            </a:r>
          </a:p>
          <a:p>
            <a:pPr lvl="0"/>
            <a:endParaRPr lang="en-US" sz="2000" dirty="0" smtClean="0"/>
          </a:p>
          <a:p>
            <a:pPr lvl="0"/>
            <a:r>
              <a:rPr lang="en-US" sz="2000" b="1" i="1" dirty="0" smtClean="0"/>
              <a:t>57%</a:t>
            </a:r>
            <a:r>
              <a:rPr lang="en-US" sz="2000" dirty="0" smtClean="0"/>
              <a:t> responded that </a:t>
            </a:r>
            <a:r>
              <a:rPr lang="en-US" sz="2000" b="1" dirty="0" smtClean="0"/>
              <a:t>they have less than $25,000 saved for retirement</a:t>
            </a:r>
            <a:r>
              <a:rPr lang="en-US" sz="2000" dirty="0" smtClean="0"/>
              <a:t>, which has been fairly consistent over the past 10 year survey period.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1219200"/>
            <a:ext cx="859472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Participant Dilemma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http://1.bp.blogspot.com/_K_Yfv6cVltc/SrdqfTqqHyI/AAAAAAAACtg/YFlySZdupjA/s1600/NRfina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2" y="1416180"/>
            <a:ext cx="4965700" cy="399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082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6" y="228600"/>
            <a:ext cx="8674543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Employee Challenges in DC Only Environment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4114800"/>
          </a:xfrm>
        </p:spPr>
        <p:txBody>
          <a:bodyPr>
            <a:noAutofit/>
          </a:bodyPr>
          <a:lstStyle/>
          <a:p>
            <a:pPr lvl="0"/>
            <a:r>
              <a:rPr lang="en-US" sz="2400" b="1" dirty="0"/>
              <a:t>Leakage </a:t>
            </a:r>
            <a:r>
              <a:rPr lang="en-US" sz="2400" dirty="0"/>
              <a:t>– assets leaving the retirement account before the account holder reaches retirement age</a:t>
            </a:r>
          </a:p>
          <a:p>
            <a:pPr lvl="0"/>
            <a:r>
              <a:rPr lang="en-US" sz="2400" b="1" dirty="0"/>
              <a:t>Fees </a:t>
            </a:r>
            <a:r>
              <a:rPr lang="en-US" sz="2400" dirty="0"/>
              <a:t>– the cost of a typical defined contribution plan exceeds one percent of assets annually</a:t>
            </a:r>
          </a:p>
          <a:p>
            <a:pPr lvl="0"/>
            <a:r>
              <a:rPr lang="en-US" sz="2400" b="1" dirty="0"/>
              <a:t>Lower investment returns </a:t>
            </a:r>
            <a:r>
              <a:rPr lang="en-US" sz="2400" dirty="0"/>
              <a:t>– DC plans underperform professionally managed retirement pools by around one percent annually</a:t>
            </a:r>
          </a:p>
          <a:p>
            <a:pPr lvl="0"/>
            <a:r>
              <a:rPr lang="en-US" sz="2400" b="1" dirty="0"/>
              <a:t>Timing </a:t>
            </a:r>
            <a:r>
              <a:rPr lang="en-US" sz="2400" dirty="0"/>
              <a:t>– an employee who retires during a down market will suffer relative to those who retire during an up market</a:t>
            </a:r>
          </a:p>
          <a:p>
            <a:pPr lvl="0"/>
            <a:r>
              <a:rPr lang="en-US" sz="2400" b="1" dirty="0"/>
              <a:t>Longevity risk </a:t>
            </a:r>
            <a:r>
              <a:rPr lang="en-US" sz="2400" dirty="0"/>
              <a:t>– a retiree could outlive their </a:t>
            </a:r>
            <a:r>
              <a:rPr lang="en-US" sz="2400" dirty="0" smtClean="0"/>
              <a:t>assets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6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DB – A Better Bang for the Buck?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295400"/>
            <a:ext cx="8042276" cy="3657600"/>
          </a:xfrm>
        </p:spPr>
        <p:txBody>
          <a:bodyPr>
            <a:noAutofit/>
          </a:bodyPr>
          <a:lstStyle/>
          <a:p>
            <a:pPr lvl="0"/>
            <a:r>
              <a:rPr lang="en-US" sz="2000" dirty="0"/>
              <a:t>2008 study, updated in 2011, by the National Institute on Retirement Security</a:t>
            </a:r>
          </a:p>
          <a:p>
            <a:pPr lvl="0"/>
            <a:r>
              <a:rPr lang="en-US" sz="2000" dirty="0"/>
              <a:t>Key finding: A traditional pension can deliver the same retirement income at significantly lower cost than an individual defined contribution (DC) account.</a:t>
            </a:r>
          </a:p>
          <a:p>
            <a:pPr lvl="0"/>
            <a:r>
              <a:rPr lang="en-US" sz="2000" dirty="0"/>
              <a:t>This is due to</a:t>
            </a:r>
          </a:p>
          <a:p>
            <a:pPr lvl="1"/>
            <a:r>
              <a:rPr lang="en-US" sz="2000" dirty="0"/>
              <a:t>lower pension plan administrative and investment costs</a:t>
            </a:r>
          </a:p>
          <a:p>
            <a:pPr lvl="1"/>
            <a:r>
              <a:rPr lang="en-US" sz="2000" dirty="0"/>
              <a:t>higher investment earnings</a:t>
            </a:r>
          </a:p>
          <a:p>
            <a:pPr lvl="1"/>
            <a:r>
              <a:rPr lang="en-US" sz="2000" dirty="0"/>
              <a:t>and pooled assets that spread risk over long periods and many </a:t>
            </a:r>
            <a:r>
              <a:rPr lang="en-US" sz="2000" dirty="0" smtClean="0"/>
              <a:t>lives</a:t>
            </a:r>
            <a:endParaRPr lang="en-US" sz="2000" dirty="0">
              <a:solidFill>
                <a:srgbClr val="0070C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00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Plan Sponsor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Significant asset bases and, in many cases, more significant liabilities</a:t>
            </a:r>
          </a:p>
          <a:p>
            <a:r>
              <a:rPr lang="en-US" sz="2800" dirty="0" smtClean="0"/>
              <a:t>Not comfortable with the complexity of offerings in the global markets, especially in situations in which internal resources are limited</a:t>
            </a:r>
          </a:p>
          <a:p>
            <a:r>
              <a:rPr lang="en-US" sz="2800" dirty="0" smtClean="0"/>
              <a:t>How does one achieve the ROA assumption?</a:t>
            </a:r>
          </a:p>
          <a:p>
            <a:r>
              <a:rPr lang="en-US" sz="2800" dirty="0" smtClean="0"/>
              <a:t>Committee structures can make timely decision making difficult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435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51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686800" y="6324600"/>
            <a:ext cx="1524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200" y="60960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5867400"/>
            <a:ext cx="152400" cy="990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023995"/>
            <a:ext cx="1544320" cy="721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5867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2257" y="304800"/>
            <a:ext cx="8042276" cy="73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257" y="304800"/>
            <a:ext cx="8478600" cy="64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 Sponsor Challenges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1219200"/>
            <a:ext cx="8229600" cy="441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Difficult for sponsors to forecast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returns, risk and correlation in short term periods, let along long-term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lang="en-US" sz="2400" dirty="0" smtClean="0"/>
              <a:t>Focusing on ROA has proven to be difficult due to volatility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Calibri" panose="020F0502020204030204" pitchFamily="34" charset="0"/>
              <a:buChar char="●"/>
              <a:defRPr/>
            </a:pPr>
            <a:r>
              <a:rPr lang="en-US" sz="2400" dirty="0" smtClean="0"/>
              <a:t>Asset allocation decisions historically accounted for 80% to 90% of a plan’s total return, but have generally focused on long-term, strategic goals associated with the ROA assumption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lang="en-US" sz="2400" dirty="0" smtClean="0"/>
              <a:t>Should consider your plans specific liabilities and not solely an arbitrary ROA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Preserve DB Plans – A New Game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46145"/>
            <a:ext cx="8042276" cy="2054256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Becoming </a:t>
            </a:r>
            <a:r>
              <a:rPr lang="en-US" sz="2800" b="1" i="1" dirty="0" smtClean="0">
                <a:solidFill>
                  <a:srgbClr val="0070C0"/>
                </a:solidFill>
              </a:rPr>
              <a:t>liability aware</a:t>
            </a:r>
            <a:r>
              <a:rPr lang="en-US" sz="2800" i="1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in conjunction with return parameters can help plan sponsors achieve the goal of providing plan participants the benefits they were promised 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http://www.rickcalcutt.com/wp-content/uploads/2013/09/coach_clip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895600"/>
            <a:ext cx="4095750" cy="2705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395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304800"/>
            <a:ext cx="8042276" cy="6491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New Game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46145"/>
            <a:ext cx="8042276" cy="3654456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A plan specific Custom Liability Index (CLI) will enable plan sponsors to evaluate how the plan’s assets need to perform relative to the liabilities, which will drive asset allocation decisions</a:t>
            </a:r>
          </a:p>
          <a:p>
            <a:r>
              <a:rPr lang="en-US" sz="2400" dirty="0" smtClean="0"/>
              <a:t>Knowing the score is essential to adjust your offense and defense – play conservatively or aggressively when you know the score </a:t>
            </a:r>
          </a:p>
          <a:p>
            <a:r>
              <a:rPr lang="en-US" sz="2400" dirty="0" smtClean="0"/>
              <a:t>Your plan’s funding status should determine which plays you will run from the playbook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Play 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419600"/>
            <a:ext cx="1584898" cy="1381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040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New Game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042276" cy="46450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A plan’s asset allocation should </a:t>
            </a:r>
            <a:r>
              <a:rPr lang="en-US" sz="2200" dirty="0"/>
              <a:t>be constructed to include portfolios with the objectives of matching and funding liabilities (Beta portfolio) along with outperforming liabilities (Alpha portfolio) 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Beta portfolio is similar to old time football….3 yard gain and a cloud of dust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Alpha portfolio is the your wide open passing game designed to outperform the other team – liability growth 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As the game evolves, you have to adapt your playbook for outcomes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As your funding improves, you can protect your lead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You’ll most likely be able to use most of your team members, but you may have to grab a free agent or two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Can use some lower cost players to accomplish the goal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2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81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" y="228600"/>
            <a:ext cx="8042276" cy="725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Key Takeaways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324" y="1066800"/>
            <a:ext cx="8042276" cy="4648200"/>
          </a:xfrm>
        </p:spPr>
        <p:txBody>
          <a:bodyPr>
            <a:noAutofit/>
          </a:bodyPr>
          <a:lstStyle/>
          <a:p>
            <a:pPr lvl="0"/>
            <a:r>
              <a:rPr lang="en-US" sz="1800" dirty="0"/>
              <a:t>Retirement security benefits everyone</a:t>
            </a:r>
          </a:p>
          <a:p>
            <a:pPr lvl="0"/>
            <a:r>
              <a:rPr lang="en-US" sz="1800" dirty="0"/>
              <a:t>Core elements of public pension plan design promote retirement security:</a:t>
            </a:r>
          </a:p>
          <a:p>
            <a:pPr lvl="1"/>
            <a:r>
              <a:rPr lang="en-US" sz="1800" dirty="0" smtClean="0"/>
              <a:t>Mandatory </a:t>
            </a:r>
            <a:r>
              <a:rPr lang="en-US" sz="1800" dirty="0"/>
              <a:t>participation</a:t>
            </a:r>
          </a:p>
          <a:p>
            <a:pPr lvl="1"/>
            <a:r>
              <a:rPr lang="en-US" sz="1800" dirty="0" smtClean="0"/>
              <a:t>Employee-employer </a:t>
            </a:r>
            <a:r>
              <a:rPr lang="en-US" sz="1800" dirty="0"/>
              <a:t>cost-sharing</a:t>
            </a:r>
          </a:p>
          <a:p>
            <a:pPr lvl="1"/>
            <a:r>
              <a:rPr lang="en-US" sz="1800" dirty="0" smtClean="0"/>
              <a:t>Pooled </a:t>
            </a:r>
            <a:r>
              <a:rPr lang="en-US" sz="1800" dirty="0"/>
              <a:t>assets invested by professionals</a:t>
            </a:r>
          </a:p>
          <a:p>
            <a:pPr lvl="1"/>
            <a:r>
              <a:rPr lang="en-US" sz="1800" dirty="0" smtClean="0"/>
              <a:t>Annuitized </a:t>
            </a:r>
            <a:r>
              <a:rPr lang="en-US" sz="1800" dirty="0"/>
              <a:t>benefits</a:t>
            </a:r>
          </a:p>
          <a:p>
            <a:pPr lvl="0"/>
            <a:r>
              <a:rPr lang="en-US" sz="1800" dirty="0"/>
              <a:t>An employer-sponsored retirement benefit can serve as a workforce management tool and old-age poverty insurance</a:t>
            </a:r>
          </a:p>
          <a:p>
            <a:pPr lvl="1"/>
            <a:r>
              <a:rPr lang="en-US" sz="1800" dirty="0"/>
              <a:t>Its primary purpose is not to generate wealth</a:t>
            </a:r>
          </a:p>
          <a:p>
            <a:pPr lvl="0"/>
            <a:r>
              <a:rPr lang="en-US" sz="1800" dirty="0"/>
              <a:t>As a large and stable employer, government is well-suited to sponsor such a </a:t>
            </a:r>
            <a:r>
              <a:rPr lang="en-US" sz="1800" dirty="0" smtClean="0"/>
              <a:t>benefit</a:t>
            </a:r>
          </a:p>
          <a:p>
            <a:pPr>
              <a:buClr>
                <a:schemeClr val="tx2"/>
              </a:buClr>
              <a:defRPr/>
            </a:pPr>
            <a:r>
              <a:rPr lang="en-US" sz="1800" dirty="0"/>
              <a:t>Consider a New Game Plan</a:t>
            </a:r>
          </a:p>
          <a:p>
            <a:pPr marL="800100" lvl="1" indent="-342900">
              <a:buClr>
                <a:schemeClr val="tx2"/>
              </a:buClr>
              <a:defRPr/>
            </a:pPr>
            <a:r>
              <a:rPr lang="en-US" sz="1800" dirty="0"/>
              <a:t>Adjust your focus to become more liability aware</a:t>
            </a:r>
          </a:p>
          <a:p>
            <a:pPr marL="800100" lvl="1" indent="-342900">
              <a:buClr>
                <a:schemeClr val="tx2"/>
              </a:buClr>
              <a:defRPr/>
            </a:pPr>
            <a:r>
              <a:rPr lang="en-US" sz="1800" dirty="0"/>
              <a:t>You can win the game</a:t>
            </a:r>
          </a:p>
          <a:p>
            <a:pPr lvl="0"/>
            <a:endParaRPr lang="en-US" sz="1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568" y="946567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200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042276" cy="729518"/>
          </a:xfrm>
        </p:spPr>
        <p:txBody>
          <a:bodyPr/>
          <a:lstStyle/>
          <a:p>
            <a:pPr algn="l"/>
            <a:r>
              <a:rPr lang="en-US" sz="3600" dirty="0" smtClean="0"/>
              <a:t>Social Media</a:t>
            </a:r>
            <a:endParaRPr lang="en-US" sz="3600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-17145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-171450" y="132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-171450" y="1733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rebuchet MS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-171450" y="214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		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-171450" y="2628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743200" y="1447800"/>
            <a:ext cx="3733800" cy="3752910"/>
            <a:chOff x="2895600" y="1447800"/>
            <a:chExt cx="3733800" cy="3752910"/>
          </a:xfrm>
        </p:grpSpPr>
        <p:pic>
          <p:nvPicPr>
            <p:cNvPr id="205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95600" y="3186752"/>
              <a:ext cx="609600" cy="609600"/>
            </a:xfrm>
            <a:prstGeom prst="rect">
              <a:avLst/>
            </a:prstGeom>
            <a:noFill/>
          </p:spPr>
        </p:pic>
        <p:pic>
          <p:nvPicPr>
            <p:cNvPr id="205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3186752"/>
              <a:ext cx="609600" cy="609600"/>
            </a:xfrm>
            <a:prstGeom prst="rect">
              <a:avLst/>
            </a:prstGeom>
            <a:noFill/>
          </p:spPr>
        </p:pic>
        <p:pic>
          <p:nvPicPr>
            <p:cNvPr id="2050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1447800"/>
              <a:ext cx="609600" cy="609600"/>
            </a:xfrm>
            <a:prstGeom prst="rect">
              <a:avLst/>
            </a:prstGeom>
            <a:noFill/>
          </p:spPr>
        </p:pic>
        <p:pic>
          <p:nvPicPr>
            <p:cNvPr id="2049" name="il_fi" descr="http://www.ivarjacobson.com/uploadedImages/Content/Knowledge_Centre/Blogs/blue-jelly-icon-social-media-logos-blogger-logo-squar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43400" y="4038600"/>
              <a:ext cx="762000" cy="762000"/>
            </a:xfrm>
            <a:prstGeom prst="rect">
              <a:avLst/>
            </a:prstGeom>
            <a:noFill/>
          </p:spPr>
        </p:pic>
        <p:sp>
          <p:nvSpPr>
            <p:cNvPr id="2053" name="Text Box 386"/>
            <p:cNvSpPr txBox="1">
              <a:spLocks noChangeArrowheads="1"/>
            </p:cNvSpPr>
            <p:nvPr/>
          </p:nvSpPr>
          <p:spPr bwMode="auto">
            <a:xfrm>
              <a:off x="3048000" y="2057400"/>
              <a:ext cx="32004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</a:rPr>
                <a:t>@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</a:rPr>
                <a:t>KampConsulting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</a:rPr>
                <a:t>@ </a:t>
              </a:r>
              <a:r>
                <a:rPr kumimoji="0" lang="en-US" sz="2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</a:rPr>
                <a:t>RussKamp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" name="Text Box 387"/>
            <p:cNvSpPr txBox="1">
              <a:spLocks noChangeArrowheads="1"/>
            </p:cNvSpPr>
            <p:nvPr/>
          </p:nvSpPr>
          <p:spPr bwMode="auto">
            <a:xfrm>
              <a:off x="3124200" y="4800600"/>
              <a:ext cx="3505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ebuchet MS" pitchFamily="34" charset="0"/>
                  <a:ea typeface="Times New Roman" pitchFamily="18" charset="0"/>
                  <a:cs typeface="Times New Roman" pitchFamily="18" charset="0"/>
                </a:rPr>
                <a:t>kampconsultingblog.com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3" name="Text Box 385"/>
            <p:cNvSpPr txBox="1">
              <a:spLocks noChangeArrowheads="1"/>
            </p:cNvSpPr>
            <p:nvPr/>
          </p:nvSpPr>
          <p:spPr bwMode="auto">
            <a:xfrm>
              <a:off x="3429000" y="3102114"/>
              <a:ext cx="2590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Kamp Consulting Solutions, LLC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724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4" y="337282"/>
            <a:ext cx="8042276" cy="729518"/>
          </a:xfrm>
        </p:spPr>
        <p:txBody>
          <a:bodyPr/>
          <a:lstStyle/>
          <a:p>
            <a:pPr algn="l"/>
            <a:r>
              <a:rPr lang="en-US" sz="3600" dirty="0" smtClean="0"/>
              <a:t>Contact Information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90360"/>
            <a:ext cx="7086600" cy="3491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Kamp Consulting Solutions, LLC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Russell D. Kamp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Managing Partner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34 Third Street 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Midland Park, NJ 07432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973/509-4616 (office)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201/675-8797 (cell)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201/670-4454 (fax)</a:t>
            </a: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accent1"/>
                </a:solidFill>
                <a:hlinkClick r:id="rId2"/>
              </a:rPr>
              <a:t>rkamp@kampconsultingsolutions.com</a:t>
            </a:r>
            <a:endParaRPr lang="en-US" sz="1700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www.kampconsultingsolutions.com</a:t>
            </a:r>
            <a:endParaRPr lang="en-US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5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2499</Words>
  <Application>Microsoft Macintosh PowerPoint</Application>
  <PresentationFormat>On-screen Show (4:3)</PresentationFormat>
  <Paragraphs>265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PowerPoint Presentation</vt:lpstr>
      <vt:lpstr>Why Do Defined Benefit Plans Exist?</vt:lpstr>
      <vt:lpstr>History of U. S. Retirement Plans</vt:lpstr>
      <vt:lpstr>History of U. S. Retirement Plans</vt:lpstr>
      <vt:lpstr>Important Legislative Milestones</vt:lpstr>
      <vt:lpstr>Important Legislative Milestones</vt:lpstr>
      <vt:lpstr>Public Sector Workforce</vt:lpstr>
      <vt:lpstr>Public Plan Elements</vt:lpstr>
      <vt:lpstr>Public Pension Plans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Agencies Deal with Lower Revenues</vt:lpstr>
      <vt:lpstr>Response to Higher Pension Costs</vt:lpstr>
      <vt:lpstr>PowerPoint Presentation</vt:lpstr>
      <vt:lpstr>Recent Reforms</vt:lpstr>
      <vt:lpstr>Notable State System Changes</vt:lpstr>
      <vt:lpstr>Hybrid Plans</vt:lpstr>
      <vt:lpstr>Employer Challenges with DC Only Offerings</vt:lpstr>
      <vt:lpstr>Experience with DC Only Public Plans</vt:lpstr>
      <vt:lpstr>PowerPoint Presentation</vt:lpstr>
      <vt:lpstr>PowerPoint Presentation</vt:lpstr>
      <vt:lpstr>PowerPoint Presentation</vt:lpstr>
      <vt:lpstr>PowerPoint Presentation</vt:lpstr>
      <vt:lpstr>Employee Challenges in DC Only Environment</vt:lpstr>
      <vt:lpstr>DB – A Better Bang for the Buck?</vt:lpstr>
      <vt:lpstr>Plan Sponsor Challenges</vt:lpstr>
      <vt:lpstr>PowerPoint Presentation</vt:lpstr>
      <vt:lpstr>Preserve DB Plans – A New Game Plan</vt:lpstr>
      <vt:lpstr>New Game Plan</vt:lpstr>
      <vt:lpstr>New Game Plan</vt:lpstr>
      <vt:lpstr>Key Takeaways</vt:lpstr>
      <vt:lpstr>Social Media</vt:lpstr>
      <vt:lpstr>Contact Information</vt:lpstr>
    </vt:vector>
  </TitlesOfParts>
  <Company>C Baker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Murray</dc:creator>
  <cp:lastModifiedBy>Brett Palatiello</cp:lastModifiedBy>
  <cp:revision>108</cp:revision>
  <cp:lastPrinted>2013-04-25T01:35:50Z</cp:lastPrinted>
  <dcterms:created xsi:type="dcterms:W3CDTF">2013-03-26T23:09:51Z</dcterms:created>
  <dcterms:modified xsi:type="dcterms:W3CDTF">2013-11-01T15:20:30Z</dcterms:modified>
</cp:coreProperties>
</file>